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2" r:id="rId4"/>
    <p:sldId id="263" r:id="rId5"/>
    <p:sldId id="264" r:id="rId6"/>
    <p:sldId id="268" r:id="rId7"/>
    <p:sldId id="269" r:id="rId8"/>
    <p:sldId id="270" r:id="rId9"/>
    <p:sldId id="272" r:id="rId10"/>
    <p:sldId id="303" r:id="rId11"/>
    <p:sldId id="304" r:id="rId12"/>
    <p:sldId id="305" r:id="rId13"/>
    <p:sldId id="306" r:id="rId14"/>
    <p:sldId id="297" r:id="rId15"/>
    <p:sldId id="291" r:id="rId16"/>
    <p:sldId id="292" r:id="rId17"/>
    <p:sldId id="293" r:id="rId18"/>
    <p:sldId id="294" r:id="rId19"/>
    <p:sldId id="298" r:id="rId20"/>
    <p:sldId id="299" r:id="rId21"/>
    <p:sldId id="274" r:id="rId22"/>
    <p:sldId id="279" r:id="rId23"/>
    <p:sldId id="276" r:id="rId24"/>
    <p:sldId id="278" r:id="rId25"/>
    <p:sldId id="275" r:id="rId26"/>
    <p:sldId id="280" r:id="rId27"/>
    <p:sldId id="281" r:id="rId28"/>
    <p:sldId id="302" r:id="rId29"/>
    <p:sldId id="296" r:id="rId30"/>
    <p:sldId id="282" r:id="rId31"/>
    <p:sldId id="283" r:id="rId32"/>
    <p:sldId id="285" r:id="rId33"/>
    <p:sldId id="286" r:id="rId34"/>
    <p:sldId id="287" r:id="rId35"/>
    <p:sldId id="288" r:id="rId36"/>
    <p:sldId id="289" r:id="rId37"/>
    <p:sldId id="300" r:id="rId38"/>
    <p:sldId id="301" r:id="rId39"/>
    <p:sldId id="307" r:id="rId40"/>
    <p:sldId id="290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K:\&#1082;%20&#1091;&#1088;&#1086;&#1082;&#1072;&#1084;%209&#1082;&#1083;\&#1084;&#1091;&#1079;&#1099;&#1082;&#1072;\&#1053;&#1086;&#1074;&#1072;&#1103;%20&#1087;&#1072;&#1087;&#1082;&#1072;\1&#1086;&#1081;%20&#1076;&#1072;%20&#1082;&#1088;&#1072;&#1089;&#1085;&#1086;&#1076;&#1072;&#1088;&#1089;&#1082;&#1080;&#1081;%20&#1082;&#1088;&#1072;&#1081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www.livekuban.ru/files/imagecache/normal/paper/Varavva.jpg" TargetMode="Externa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kp.ru/upimg/photo/88964.jpg" TargetMode="Externa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hyperlink" Target="http://upload.wikimedia.org/wikipedia/ru/e/e4/Pustovoyt_V_S.jpg" TargetMode="Externa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redbooknvrsk.narod.ru/torgachkin-dscn4912-tip.jpg" TargetMode="External"/><Relationship Id="rId2" Type="http://schemas.openxmlformats.org/officeDocument/2006/relationships/slideLayout" Target="../slideLayouts/slideLayout9.xml"/><Relationship Id="rId1" Type="http://schemas.openxmlformats.org/officeDocument/2006/relationships/audio" Target="file:///K:\&#1082;%20&#1091;&#1088;&#1086;&#1082;&#1072;&#1084;%209&#1082;&#1083;\&#1084;&#1091;&#1079;&#1099;&#1082;&#1072;\&#1053;&#1086;&#1074;&#1072;&#1103;%20&#1087;&#1072;&#1087;&#1082;&#1072;\2&#1050;&#1074;&#1072;&#1088;&#1090;&#1077;&#1090;-quot&#1055;&#1088;&#1077;&#1084;&#1100;&#1077;&#1088;quot-&#1043;&#1055;&#1086;&#1085;&#1086;&#1084;&#1072;&#1088;&#1077;&#1085;&#1082;&#1086;-quot&#1058;&#1086;&#1087;&#1086;&#1083;&#1103;quot(muzofon.com).mp3" TargetMode="Externa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lt.ru/uploads/2011/07/b9afe1af5c27f9c2cb36ab4b3f5eeee8_x1024.jpg" TargetMode="External"/><Relationship Id="rId13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12" Type="http://schemas.openxmlformats.org/officeDocument/2006/relationships/hyperlink" Target="http://img-2005-12.photosight.ru/27/1199082.jpg" TargetMode="External"/><Relationship Id="rId2" Type="http://schemas.openxmlformats.org/officeDocument/2006/relationships/hyperlink" Target="http://www.whoiswho.su/db.img/Krasnodar/Org/1609.jpg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kkeda.ru/www/kkeda2.nsf/0ac94bfb045560d4c3256d440047e09a/274b3449e5d5bd3dc32573ae002a3599/body/2.47D8!OpenElement&amp;FieldElemFormat=jpg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0" Type="http://schemas.openxmlformats.org/officeDocument/2006/relationships/hyperlink" Target="http://www.irecommend.ru/sites/default/files/product-images/19684/vna3_13.jpg" TargetMode="External"/><Relationship Id="rId4" Type="http://schemas.openxmlformats.org/officeDocument/2006/relationships/hyperlink" Target="http://www.ukr-prom.com/img/alboms/27122010-06-1011446055.jpg" TargetMode="External"/><Relationship Id="rId9" Type="http://schemas.openxmlformats.org/officeDocument/2006/relationships/image" Target="../media/image14.jpeg"/><Relationship Id="rId1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2" descr="C:\Documents and Settings\Admin\Мои документы\Мои рисунки\16792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9" y="1428736"/>
            <a:ext cx="718073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Кубань-красавица на века делами славится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4813994"/>
            <a:ext cx="4714907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Единый </a:t>
            </a:r>
            <a:r>
              <a:rPr lang="ru-RU" sz="2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всекубанский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урок</a:t>
            </a:r>
          </a:p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Подготовила учитель </a:t>
            </a:r>
            <a:r>
              <a:rPr lang="ru-RU" sz="20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кубановедения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МБОУ СОШ 23 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Соловьева М.А.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 flipV="1">
            <a:off x="4572000" y="4298398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8" name="1ой да краснодарский кра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9972600" y="328498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34.jpg">
            <a:hlinkClick r:id="rId2" action="ppaction://hlinksldjump" tooltip="Белый  тополь.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357222" y="0"/>
            <a:ext cx="950122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6" descr="uf6ia6ls4ts0qvrgc30zel287o6e2ijz_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714412" y="0"/>
            <a:ext cx="98584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6574652"/>
      </p:ext>
    </p:extLst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3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4" descr="2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28317"/>
            <a:ext cx="9144000" cy="682968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235542450"/>
      </p:ext>
    </p:extLst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C:\Documents and Settings\Admin\Мои документы\Мои рисунки\3618550_larg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9818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1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  <a:noFill/>
          <a:ln/>
        </p:spPr>
      </p:pic>
      <p:pic>
        <p:nvPicPr>
          <p:cNvPr id="31746" name="Picture 2" descr="D:\Photo\Photo Belora\!DSC_9473a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38063441"/>
      </p:ext>
    </p:extLst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3214686"/>
            <a:ext cx="8143932" cy="294800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История </a:t>
            </a:r>
            <a:r>
              <a:rPr lang="ru-RU" sz="3200" dirty="0" err="1" smtClean="0">
                <a:solidFill>
                  <a:srgbClr val="FF0000"/>
                </a:solidFill>
              </a:rPr>
              <a:t>Белореченского</a:t>
            </a:r>
            <a:r>
              <a:rPr lang="ru-RU" sz="3200" dirty="0" smtClean="0">
                <a:solidFill>
                  <a:srgbClr val="FF0000"/>
                </a:solidFill>
              </a:rPr>
              <a:t> поселения началась в 1862  году, когда казаки 41 – го кавалерийского полка Кубанского казачьего войска заложили на берегу реки Белой крепость, а в дальнейшем станицу Белореченску.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9154" name="Picture 2" descr="http://www.krasnodar.ru/photo/Gerb_Belorechensk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285728"/>
            <a:ext cx="3708406" cy="2459035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214290"/>
            <a:ext cx="4041775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Описание фотографии inverted101 надпись на стеле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0100" y="5000636"/>
            <a:ext cx="7358114" cy="164307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Администрацией города уделяется много внимания внешнему облику . Появляются ухоженные скверы, фонтаны, уложенные плиткой тротуары и площади. Обновляются и фасады зданий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43010" name="Picture 2" descr="Описание фотографии Aleksey15 Фонтан возле автостанции, 21.10.2006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Описание фотографии Marik Zhavoronkov Лето в Белореченске. 2007г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Описание фотографии José Ramos - Portugal Belorechensk Bus Station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Большой вклад в развитие города и района вносит несменный лидер, который с 2000 года занимает место главы района.</a:t>
            </a:r>
            <a:endParaRPr lang="ru-RU" dirty="0"/>
          </a:p>
        </p:txBody>
      </p:sp>
      <p:pic>
        <p:nvPicPr>
          <p:cNvPr id="5" name="Picture 3" descr="C:\Users\дом\Downloads\имг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0" y="500042"/>
            <a:ext cx="2928966" cy="4887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214290"/>
            <a:ext cx="3179793" cy="5911873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Century Gothic" pitchFamily="34" charset="0"/>
                <a:ea typeface="FangSong" pitchFamily="49" charset="-122"/>
                <a:cs typeface="Calibri" pitchFamily="34" charset="0"/>
              </a:rPr>
              <a:t>Мой край родной! Сады твои и нивы,</a:t>
            </a:r>
            <a:endParaRPr lang="ru-RU" sz="2000" dirty="0" smtClean="0">
              <a:solidFill>
                <a:srgbClr val="C00000"/>
              </a:solidFill>
              <a:latin typeface="Century Gothic" pitchFamily="34" charset="0"/>
              <a:ea typeface="FangSong" pitchFamily="49" charset="-122"/>
              <a:cs typeface="Calibri" pitchFamily="34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Century Gothic" pitchFamily="34" charset="0"/>
                <a:ea typeface="FangSong" pitchFamily="49" charset="-122"/>
                <a:cs typeface="Calibri" pitchFamily="34" charset="0"/>
              </a:rPr>
              <a:t>                                                        И цепи гор, седая даль морей:</a:t>
            </a:r>
            <a:endParaRPr lang="ru-RU" sz="2000" dirty="0" smtClean="0">
              <a:solidFill>
                <a:srgbClr val="C00000"/>
              </a:solidFill>
              <a:latin typeface="Century Gothic" pitchFamily="34" charset="0"/>
              <a:ea typeface="FangSong" pitchFamily="49" charset="-122"/>
              <a:cs typeface="Calibri" pitchFamily="34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Century Gothic" pitchFamily="34" charset="0"/>
                <a:ea typeface="FangSong" pitchFamily="49" charset="-122"/>
                <a:cs typeface="Calibri" pitchFamily="34" charset="0"/>
              </a:rPr>
              <a:t>                                                       Лишь был бы ты, а мы – то будем живы</a:t>
            </a:r>
            <a:endParaRPr lang="ru-RU" sz="2000" dirty="0" smtClean="0">
              <a:solidFill>
                <a:srgbClr val="C00000"/>
              </a:solidFill>
              <a:latin typeface="Century Gothic" pitchFamily="34" charset="0"/>
              <a:ea typeface="FangSong" pitchFamily="49" charset="-122"/>
              <a:cs typeface="Calibri" pitchFamily="34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Century Gothic" pitchFamily="34" charset="0"/>
                <a:ea typeface="FangSong" pitchFamily="49" charset="-122"/>
                <a:cs typeface="Calibri" pitchFamily="34" charset="0"/>
              </a:rPr>
              <a:t>                                                        И щедростью, и радостью твоей!</a:t>
            </a:r>
            <a:endParaRPr lang="ru-RU" sz="2000" dirty="0" smtClean="0">
              <a:solidFill>
                <a:srgbClr val="C00000"/>
              </a:solidFill>
              <a:latin typeface="Century Gothic" pitchFamily="34" charset="0"/>
              <a:ea typeface="FangSong" pitchFamily="49" charset="-122"/>
              <a:cs typeface="Calibri" pitchFamily="34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Century Gothic" pitchFamily="34" charset="0"/>
                <a:ea typeface="FangSong" pitchFamily="49" charset="-122"/>
                <a:cs typeface="Calibri" pitchFamily="34" charset="0"/>
              </a:rPr>
              <a:t>                                                                                                                      </a:t>
            </a:r>
            <a:endParaRPr lang="ru-RU" sz="2000" dirty="0" smtClean="0">
              <a:solidFill>
                <a:srgbClr val="C00000"/>
              </a:solidFill>
              <a:latin typeface="Century Gothic" pitchFamily="34" charset="0"/>
              <a:ea typeface="FangSong" pitchFamily="49" charset="-122"/>
              <a:cs typeface="Calibri" pitchFamily="34" charset="0"/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                                       И.Ф. Варавва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Picture 4" descr="S600036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5050" y="0"/>
            <a:ext cx="55689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3" name="Рисунок 5"/>
          <p:cNvGrpSpPr>
            <a:grpSpLocks noGrp="1"/>
          </p:cNvGrpSpPr>
          <p:nvPr/>
        </p:nvGrpSpPr>
        <p:grpSpPr bwMode="auto">
          <a:xfrm>
            <a:off x="285720" y="214290"/>
            <a:ext cx="8715436" cy="5286412"/>
            <a:chOff x="381000" y="457200"/>
            <a:chExt cx="8229600" cy="5791200"/>
          </a:xfrm>
        </p:grpSpPr>
        <p:sp>
          <p:nvSpPr>
            <p:cNvPr id="7" name="Горизонтальный свиток 6"/>
            <p:cNvSpPr/>
            <p:nvPr/>
          </p:nvSpPr>
          <p:spPr>
            <a:xfrm>
              <a:off x="381000" y="457200"/>
              <a:ext cx="8229600" cy="5791200"/>
            </a:xfrm>
            <a:prstGeom prst="horizontalScroll">
              <a:avLst/>
            </a:prstGeom>
            <a:solidFill>
              <a:schemeClr val="accent1">
                <a:alpha val="69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b="1" i="1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1"/>
            <p:cNvSpPr>
              <a:spLocks noChangeArrowheads="1"/>
            </p:cNvSpPr>
            <p:nvPr/>
          </p:nvSpPr>
          <p:spPr bwMode="auto">
            <a:xfrm>
              <a:off x="1447800" y="1752600"/>
              <a:ext cx="5960309" cy="708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ru-RU" sz="3600" dirty="0" smtClean="0"/>
                <a:t>Материалы проектной работы</a:t>
              </a:r>
              <a:endParaRPr lang="ru-RU" sz="3600" dirty="0"/>
            </a:p>
          </p:txBody>
        </p:sp>
        <p:pic>
          <p:nvPicPr>
            <p:cNvPr id="9" name="Picture 2" descr="C:\Users\hp\Documents\работа\документы\документы\материал по кубановедению\разрабтка урока по кубановедению\ПОДСОЛНУХИ\fb2a9558f905.jp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4648200" y="2609850"/>
              <a:ext cx="3505200" cy="2628900"/>
            </a:xfrm>
            <a:prstGeom prst="cloud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214346" y="2143116"/>
            <a:ext cx="907262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Люди – которые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творят историю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4" descr="P103005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0431" y="214290"/>
            <a:ext cx="5186370" cy="635798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2967335"/>
            <a:ext cx="350043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Екатерина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II</a:t>
            </a:r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Даровала казакам земли правобережной Кубани в 1792 году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5" descr="P103004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42537" y="2174875"/>
            <a:ext cx="2246751" cy="395128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8597" y="2428868"/>
            <a:ext cx="3643338" cy="37240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Савва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Белый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Привел первую партию казаков – переселенцев в Тамань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P103004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43306" y="1285860"/>
            <a:ext cx="5111750" cy="388707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7" y="857232"/>
            <a:ext cx="3000396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Кошевой атаман </a:t>
            </a:r>
          </a:p>
          <a:p>
            <a:pPr algn="ctr"/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Захарий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Чепега</a:t>
            </a:r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</a:t>
            </a: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одыскал место в излучине Кубани в </a:t>
            </a:r>
            <a:r>
              <a:rPr lang="ru-RU" sz="2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Карасунском</a:t>
            </a: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Куте для строительства войскового града - </a:t>
            </a:r>
            <a:r>
              <a:rPr lang="ru-RU" sz="2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Екатеринодара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214290"/>
            <a:ext cx="4572000" cy="5911873"/>
          </a:xfrm>
        </p:spPr>
        <p:txBody>
          <a:bodyPr>
            <a:normAutofit/>
          </a:bodyPr>
          <a:lstStyle/>
          <a:p>
            <a:pPr algn="ctr"/>
            <a:r>
              <a:rPr lang="ru-RU" sz="3600" kern="10" dirty="0" smtClean="0">
                <a:ln w="22225">
                  <a:solidFill>
                    <a:srgbClr val="1C1A10"/>
                  </a:solidFill>
                  <a:round/>
                  <a:headEnd/>
                  <a:tailEnd/>
                </a:ln>
                <a:solidFill>
                  <a:srgbClr val="943634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Евгений Дмитриевич</a:t>
            </a:r>
          </a:p>
          <a:p>
            <a:pPr algn="ctr"/>
            <a:r>
              <a:rPr lang="ru-RU" sz="3600" kern="10" dirty="0" err="1" smtClean="0">
                <a:ln w="22225">
                  <a:solidFill>
                    <a:srgbClr val="1C1A10"/>
                  </a:solidFill>
                  <a:round/>
                  <a:headEnd/>
                  <a:tailEnd/>
                </a:ln>
                <a:solidFill>
                  <a:srgbClr val="943634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Фелицин</a:t>
            </a:r>
            <a:r>
              <a:rPr lang="ru-RU" sz="3600" kern="10" dirty="0" smtClean="0">
                <a:ln w="22225">
                  <a:solidFill>
                    <a:srgbClr val="1C1A10"/>
                  </a:solidFill>
                  <a:round/>
                  <a:headEnd/>
                  <a:tailEnd/>
                </a:ln>
                <a:solidFill>
                  <a:srgbClr val="943634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-</a:t>
            </a:r>
          </a:p>
          <a:p>
            <a:pPr algn="ctr"/>
            <a:r>
              <a:rPr lang="ru-RU" sz="3600" kern="10" dirty="0" smtClean="0">
                <a:ln w="22225">
                  <a:solidFill>
                    <a:srgbClr val="1C1A10"/>
                  </a:solidFill>
                  <a:round/>
                  <a:headEnd/>
                  <a:tailEnd/>
                </a:ln>
                <a:solidFill>
                  <a:srgbClr val="943634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региональный</a:t>
            </a:r>
          </a:p>
          <a:p>
            <a:pPr algn="ctr"/>
            <a:r>
              <a:rPr lang="ru-RU" sz="3600" kern="10" dirty="0" smtClean="0">
                <a:ln w="22225">
                  <a:solidFill>
                    <a:srgbClr val="1C1A10"/>
                  </a:solidFill>
                  <a:round/>
                  <a:headEnd/>
                  <a:tailEnd/>
                </a:ln>
                <a:solidFill>
                  <a:srgbClr val="943634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исследователь, </a:t>
            </a:r>
            <a:endParaRPr lang="ru-RU" sz="1800" kern="10" dirty="0" smtClean="0">
              <a:ln w="22225">
                <a:solidFill>
                  <a:srgbClr val="1C1A10"/>
                </a:solidFill>
                <a:round/>
                <a:headEnd/>
                <a:tailEnd/>
              </a:ln>
              <a:solidFill>
                <a:srgbClr val="943634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  <a:p>
            <a:pPr algn="ctr"/>
            <a:r>
              <a:rPr lang="ru-RU" sz="2000" kern="10" dirty="0" smtClean="0">
                <a:ln w="22225">
                  <a:solidFill>
                    <a:srgbClr val="1C1A10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Внес большой вклад в развитие истории и искусства на Кубани, занимался сбором исторических предметов , картин, является основателем </a:t>
            </a:r>
            <a:r>
              <a:rPr lang="ru-RU" sz="2000" kern="10" dirty="0" err="1" smtClean="0">
                <a:ln w="22225">
                  <a:solidFill>
                    <a:srgbClr val="1C1A10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историко</a:t>
            </a:r>
            <a:r>
              <a:rPr lang="ru-RU" sz="2000" kern="10" dirty="0" smtClean="0">
                <a:ln w="22225">
                  <a:solidFill>
                    <a:srgbClr val="1C1A10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–этнографического музея.</a:t>
            </a:r>
          </a:p>
          <a:p>
            <a:endParaRPr lang="ru-RU" dirty="0"/>
          </a:p>
        </p:txBody>
      </p:sp>
      <p:pic>
        <p:nvPicPr>
          <p:cNvPr id="5" name="Picture 2" descr="C:\Documents and Settings\Admin\Мои документы\Мои рисунки\SEQZ91CANQT282CAJ1WPL2CA0HS1QDCAE83DPGCAFFW3R2CAFWDTVXCAVMJ1B4CAW52AP9CA2CQYWMCA2MYVWDCATWRYNZCA5XCTO3CA1NDNG1CAWVH9HSCAU08PFUCAA5F1B7CAH8XJE1CA05SPXTCATHOKL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428604"/>
            <a:ext cx="4286279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2800" kern="10" dirty="0" smtClean="0">
                <a:ln w="19050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ABF8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Губернатор </a:t>
            </a:r>
          </a:p>
          <a:p>
            <a:pPr algn="ctr"/>
            <a:r>
              <a:rPr lang="ru-RU" sz="2800" kern="10" dirty="0" smtClean="0">
                <a:ln w="19050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ABF8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Краснодарского</a:t>
            </a:r>
          </a:p>
          <a:p>
            <a:pPr algn="ctr"/>
            <a:r>
              <a:rPr lang="ru-RU" sz="2800" kern="10" dirty="0" smtClean="0">
                <a:ln w="19050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ABF8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края -</a:t>
            </a:r>
          </a:p>
          <a:p>
            <a:pPr algn="ctr"/>
            <a:r>
              <a:rPr lang="ru-RU" sz="2800" kern="10" dirty="0" smtClean="0">
                <a:ln w="19050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ABF8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Александр Николаевич</a:t>
            </a:r>
          </a:p>
          <a:p>
            <a:pPr algn="ctr"/>
            <a:r>
              <a:rPr lang="ru-RU" sz="2800" kern="10" dirty="0" smtClean="0">
                <a:ln w="19050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ABF8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Ткачев</a:t>
            </a:r>
          </a:p>
          <a:p>
            <a:endParaRPr lang="ru-RU" dirty="0"/>
          </a:p>
        </p:txBody>
      </p:sp>
      <p:pic>
        <p:nvPicPr>
          <p:cNvPr id="5" name="Picture 9" descr="http://im2-tub.yandex.net/i?id=300451815-59-7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5050" y="1440127"/>
            <a:ext cx="5111750" cy="351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Иван Федорович Варавва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Герой труда Кубани, лауреат четырех Литературных премий Кубани.</a:t>
            </a:r>
          </a:p>
        </p:txBody>
      </p:sp>
      <p:pic>
        <p:nvPicPr>
          <p:cNvPr id="5" name="Picture 2" descr="Картинка 5 из 14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43424" y="571480"/>
            <a:ext cx="4029103" cy="412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b="1" dirty="0" err="1"/>
              <a:t>Оноприев</a:t>
            </a:r>
            <a:r>
              <a:rPr lang="ru-RU" sz="2000" b="1" dirty="0"/>
              <a:t> Владимир </a:t>
            </a:r>
            <a:r>
              <a:rPr lang="ru-RU" sz="2000" b="1" dirty="0" smtClean="0"/>
              <a:t>Иванович</a:t>
            </a:r>
          </a:p>
          <a:p>
            <a:endParaRPr lang="ru-RU" sz="2000" b="1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sz="2000" b="1" dirty="0"/>
              <a:t>Доктор медицинских наук, профессор,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Академик Российской Академии Естествознания</a:t>
            </a:r>
          </a:p>
          <a:p>
            <a:r>
              <a:rPr lang="ru-RU" sz="2000" b="1" dirty="0" smtClean="0"/>
              <a:t>Выпускник СОШ № 4( 23) с. </a:t>
            </a:r>
            <a:r>
              <a:rPr lang="ru-RU" sz="2000" b="1" dirty="0" err="1" smtClean="0"/>
              <a:t>Великовечного</a:t>
            </a:r>
            <a:r>
              <a:rPr lang="ru-RU" sz="2000" b="1" dirty="0" smtClean="0"/>
              <a:t>, основатель Всероссийского </a:t>
            </a:r>
            <a:r>
              <a:rPr lang="ru-RU" sz="2000" b="1" dirty="0"/>
              <a:t>центра функциональной </a:t>
            </a:r>
            <a:r>
              <a:rPr lang="ru-RU" sz="2000" b="1" dirty="0" smtClean="0"/>
              <a:t>гастроэнтерологии в г. Краснодаре</a:t>
            </a:r>
            <a:endParaRPr lang="ru-RU" sz="2000" b="1" dirty="0"/>
          </a:p>
        </p:txBody>
      </p:sp>
      <p:pic>
        <p:nvPicPr>
          <p:cNvPr id="5" name="Объект 4" descr="http://cs-stolypin.ru/images/autor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1960" y="404664"/>
            <a:ext cx="4752527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1778015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Глава МО </a:t>
            </a:r>
            <a:r>
              <a:rPr lang="ru-RU" sz="2800" dirty="0" err="1" smtClean="0"/>
              <a:t>Белореченский</a:t>
            </a:r>
            <a:r>
              <a:rPr lang="ru-RU" sz="2800" dirty="0" smtClean="0"/>
              <a:t> район </a:t>
            </a:r>
            <a:r>
              <a:rPr lang="ru-RU" sz="2800" dirty="0" err="1" smtClean="0"/>
              <a:t>Имгрунт</a:t>
            </a:r>
            <a:r>
              <a:rPr lang="ru-RU" sz="2800" dirty="0" smtClean="0"/>
              <a:t> Иван Иванович, занимает должность главы с 2000 года</a:t>
            </a:r>
            <a:endParaRPr lang="ru-RU" sz="2800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1031" name="Picture 7" descr="C:\Users\дом\Downloads\имг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0"/>
            <a:ext cx="4214842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Игорь\Desktop\im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28982" cy="469106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Захарченко Виктор Гаврилович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Художественный руководитель Государственного академического Кубанского казачьего хора</a:t>
            </a:r>
          </a:p>
          <a:p>
            <a:endParaRPr lang="ru-RU" dirty="0"/>
          </a:p>
        </p:txBody>
      </p:sp>
      <p:pic>
        <p:nvPicPr>
          <p:cNvPr id="5" name="Picture 2" descr="Картинка 2 из 43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40300" y="357166"/>
            <a:ext cx="3846542" cy="415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Степанова </a:t>
            </a:r>
            <a:r>
              <a:rPr lang="ru-RU" sz="3200" dirty="0" err="1" smtClean="0">
                <a:solidFill>
                  <a:srgbClr val="C00000"/>
                </a:solidFill>
                <a:latin typeface="Arial Black" pitchFamily="34" charset="0"/>
              </a:rPr>
              <a:t>Епистиния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 Фёдоровна -  мать-героиня, потерявшая в годы войны 9 сыновей</a:t>
            </a:r>
            <a:endParaRPr lang="ru-RU" sz="3200" dirty="0"/>
          </a:p>
        </p:txBody>
      </p:sp>
      <p:pic>
        <p:nvPicPr>
          <p:cNvPr id="5" name="Picture 2" descr="C:\Documents and Settings\Admin\Мои документы\Мои рисунки\YI3RRWCAEWQ5WTCAD2Q7NYCAMY1NM6CAYI1YWECAYRM85WCAHG6S9ZCAAZBERPCA6G1PMKCAJGH04KCAETURODCAD8455YCAGP0JC6CA1XUBPPCA1M4SINCAZLY8F5CAFRPYL4CA8FLSZKCAWJUVXSCAMTSNX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7686" y="785794"/>
            <a:ext cx="4214841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Павел </a:t>
            </a:r>
            <a:r>
              <a:rPr lang="ru-RU" sz="2800" b="1" dirty="0" err="1" smtClean="0">
                <a:solidFill>
                  <a:srgbClr val="C00000"/>
                </a:solidFill>
                <a:latin typeface="Arial Black" pitchFamily="34" charset="0"/>
              </a:rPr>
              <a:t>Пантелеймо-нович</a:t>
            </a: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 Лукьяненко – селекционер, растениевод, академик- автор многих сортов озимой пшеницы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5" name="Picture 2" descr="C:\Documents and Settings\Admin\Мои документы\Мои рисунки\luk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71934" y="285728"/>
            <a:ext cx="4500593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65125" indent="-282575" algn="ctr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ru-RU" sz="3200" b="1" dirty="0" err="1" smtClean="0">
                <a:solidFill>
                  <a:srgbClr val="3366CC"/>
                </a:solidFill>
              </a:rPr>
              <a:t>Русанова</a:t>
            </a:r>
            <a:r>
              <a:rPr lang="ru-RU" sz="3200" b="1" dirty="0" smtClean="0">
                <a:solidFill>
                  <a:srgbClr val="3366CC"/>
                </a:solidFill>
              </a:rPr>
              <a:t> </a:t>
            </a:r>
          </a:p>
          <a:p>
            <a:pPr marL="365125" indent="-282575" algn="ctr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ru-RU" sz="3200" b="1" dirty="0" smtClean="0">
                <a:solidFill>
                  <a:srgbClr val="3366CC"/>
                </a:solidFill>
              </a:rPr>
              <a:t> Любовь Петровна</a:t>
            </a:r>
            <a:r>
              <a:rPr lang="ru-RU" sz="3200" dirty="0" smtClean="0"/>
              <a:t> </a:t>
            </a:r>
            <a:r>
              <a:rPr lang="ru-RU" sz="3200" dirty="0" smtClean="0">
                <a:latin typeface="Times New Roman" pitchFamily="18" charset="0"/>
              </a:rPr>
              <a:t> </a:t>
            </a:r>
          </a:p>
          <a:p>
            <a:pPr marL="365125" indent="-282575" algn="ctr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ru-RU" sz="3200" dirty="0" smtClean="0">
                <a:latin typeface="Times New Roman" pitchFamily="18" charset="0"/>
              </a:rPr>
              <a:t>Серебряный и бронзовый призер Олимпийских игр в Монреале в 1976 году. </a:t>
            </a:r>
          </a:p>
          <a:p>
            <a:endParaRPr lang="ru-RU" dirty="0"/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44987" y="513556"/>
            <a:ext cx="3571875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Arial" charset="0"/>
              </a:rPr>
              <a:t>Чернова Людмила Александровна – олимпийская чемпионка 1980 г., золотая медаль в легкой атлетике</a:t>
            </a:r>
            <a:endParaRPr lang="ru-RU" sz="2800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282817" y="532234"/>
            <a:ext cx="3696216" cy="53347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sz="4000" dirty="0" err="1" smtClean="0"/>
              <a:t>Москаленко</a:t>
            </a:r>
            <a:r>
              <a:rPr lang="ru-RU" sz="4000" dirty="0" smtClean="0"/>
              <a:t> Александр- олимпийский чемпион Сиднейской олимпиады 2000, прыжки на батуте</a:t>
            </a:r>
            <a:endParaRPr lang="ru-RU" sz="4000" dirty="0"/>
          </a:p>
        </p:txBody>
      </p:sp>
      <p:pic>
        <p:nvPicPr>
          <p:cNvPr id="5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11675" y="1056481"/>
            <a:ext cx="32385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Пустовойт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Василий Степанович (1886—1972) -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ученьй-селекционер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создал множество всемирно известных сортов подсолнечника</a:t>
            </a:r>
          </a:p>
          <a:p>
            <a:endParaRPr lang="ru-RU" dirty="0"/>
          </a:p>
        </p:txBody>
      </p:sp>
      <p:pic>
        <p:nvPicPr>
          <p:cNvPr id="8" name="Picture 4" descr="Картинка 5 из 9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51424" y="500042"/>
            <a:ext cx="3449665" cy="431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fontAlgn="t">
              <a:buNone/>
            </a:pPr>
            <a:endParaRPr lang="ru-RU" dirty="0" smtClean="0"/>
          </a:p>
          <a:p>
            <a:pPr fontAlgn="t">
              <a:buNone/>
            </a:pPr>
            <a:r>
              <a:rPr lang="ru-RU" dirty="0" smtClean="0"/>
              <a:t>  </a:t>
            </a:r>
            <a:r>
              <a:rPr lang="ru-RU" i="1" dirty="0" smtClean="0"/>
              <a:t>Руководитель МУ «Музей города Белореченска» с 1988 года, Почётный Гражданин</a:t>
            </a:r>
            <a:endParaRPr lang="ru-RU" dirty="0" smtClean="0"/>
          </a:p>
          <a:p>
            <a:pPr fontAlgn="t">
              <a:buNone/>
            </a:pPr>
            <a:r>
              <a:rPr lang="ru-RU" i="1" dirty="0" smtClean="0"/>
              <a:t>    г. Белореченска, Заслуженный работник культуры Кубани</a:t>
            </a:r>
          </a:p>
          <a:p>
            <a:pPr fontAlgn="t">
              <a:buNone/>
            </a:pPr>
            <a:endParaRPr lang="ru-RU" i="1" dirty="0" smtClean="0"/>
          </a:p>
          <a:p>
            <a:pPr fontAlgn="t">
              <a:buNone/>
            </a:pPr>
            <a:r>
              <a:rPr lang="ru-RU" b="1" i="1" dirty="0" smtClean="0"/>
              <a:t>   МОРОЗКИНА Галина Алексеевна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1202" name="Picture 2" descr="C:\Users\дом\Downloads\мо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357166"/>
            <a:ext cx="4000528" cy="4949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480" y="142852"/>
            <a:ext cx="5486400" cy="4186238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«Они ковали победу» -  ветераны войны, герои труда г. Белореченска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2226" name="Picture 2" descr="C:\Users\дом\Downloads\вет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285728"/>
            <a:ext cx="7429552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Творческая работа выпускников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Следующей частью нашего урока будет ваша творческая работа, которая будет называться </a:t>
            </a:r>
            <a:endParaRPr lang="ru-RU" dirty="0" smtClean="0"/>
          </a:p>
          <a:p>
            <a:r>
              <a:rPr lang="ru-RU" dirty="0" smtClean="0">
                <a:solidFill>
                  <a:srgbClr val="C00000"/>
                </a:solidFill>
              </a:rPr>
              <a:t>« </a:t>
            </a:r>
            <a:r>
              <a:rPr lang="ru-RU" dirty="0">
                <a:solidFill>
                  <a:srgbClr val="C00000"/>
                </a:solidFill>
              </a:rPr>
              <a:t>Я хочу быть…, потому что…». </a:t>
            </a:r>
            <a:r>
              <a:rPr lang="ru-RU" dirty="0"/>
              <a:t>На ваших столах есть все  необходимое для работы . Ваша задача, оставить свои пожелания на листке в форме вашей ладошки, не забудьте подписать </a:t>
            </a:r>
            <a:r>
              <a:rPr lang="ru-RU" dirty="0" smtClean="0"/>
              <a:t>ее, </a:t>
            </a:r>
            <a:r>
              <a:rPr lang="ru-RU" dirty="0"/>
              <a:t>в</a:t>
            </a:r>
            <a:r>
              <a:rPr lang="ru-RU" dirty="0" smtClean="0"/>
              <a:t>едь </a:t>
            </a:r>
            <a:r>
              <a:rPr lang="ru-RU" dirty="0"/>
              <a:t>через 10 лет, когда вы соберетесь на вечер встречи выпускников, мы с вами вспомним о них и посмотрим, сбылись ли ваши планы.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6282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357166"/>
            <a:ext cx="3251231" cy="5768997"/>
          </a:xfrm>
        </p:spPr>
        <p:txBody>
          <a:bodyPr>
            <a:normAutofit fontScale="85000" lnSpcReduction="20000"/>
          </a:bodyPr>
          <a:lstStyle/>
          <a:p>
            <a:r>
              <a:rPr lang="ru-RU" sz="2200" dirty="0" smtClean="0">
                <a:solidFill>
                  <a:srgbClr val="C00000"/>
                </a:solidFill>
              </a:rPr>
              <a:t>Кубань влекла нас плодородием,</a:t>
            </a:r>
          </a:p>
          <a:p>
            <a:r>
              <a:rPr lang="ru-RU" sz="2200" dirty="0" smtClean="0">
                <a:solidFill>
                  <a:srgbClr val="C00000"/>
                </a:solidFill>
              </a:rPr>
              <a:t>Безбрежьем, трав степных игрой.</a:t>
            </a:r>
          </a:p>
          <a:p>
            <a:r>
              <a:rPr lang="ru-RU" sz="2200" dirty="0" smtClean="0">
                <a:solidFill>
                  <a:srgbClr val="C00000"/>
                </a:solidFill>
              </a:rPr>
              <a:t>И мы ее назвали Родина, </a:t>
            </a:r>
          </a:p>
          <a:p>
            <a:r>
              <a:rPr lang="ru-RU" sz="2200" dirty="0" smtClean="0">
                <a:solidFill>
                  <a:srgbClr val="C00000"/>
                </a:solidFill>
              </a:rPr>
              <a:t>Назвали матерью родной.</a:t>
            </a:r>
          </a:p>
          <a:p>
            <a:r>
              <a:rPr lang="ru-RU" sz="2200" dirty="0" smtClean="0">
                <a:solidFill>
                  <a:srgbClr val="C00000"/>
                </a:solidFill>
              </a:rPr>
              <a:t>Казак страдал по междуречью,</a:t>
            </a:r>
          </a:p>
          <a:p>
            <a:r>
              <a:rPr lang="ru-RU" sz="2200" dirty="0" smtClean="0">
                <a:solidFill>
                  <a:srgbClr val="C00000"/>
                </a:solidFill>
              </a:rPr>
              <a:t>Страдал шагая по </a:t>
            </a:r>
            <a:r>
              <a:rPr lang="ru-RU" sz="2200" dirty="0" err="1" smtClean="0">
                <a:solidFill>
                  <a:srgbClr val="C00000"/>
                </a:solidFill>
              </a:rPr>
              <a:t>немечью</a:t>
            </a:r>
            <a:r>
              <a:rPr lang="ru-RU" sz="2200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sz="2200" dirty="0" smtClean="0">
                <a:solidFill>
                  <a:srgbClr val="C00000"/>
                </a:solidFill>
              </a:rPr>
              <a:t>И плакал</a:t>
            </a:r>
          </a:p>
          <a:p>
            <a:r>
              <a:rPr lang="ru-RU" sz="2200" dirty="0" smtClean="0">
                <a:solidFill>
                  <a:srgbClr val="C00000"/>
                </a:solidFill>
              </a:rPr>
              <a:t>Горькою травой роняя буйной головой.</a:t>
            </a:r>
          </a:p>
          <a:p>
            <a:r>
              <a:rPr lang="ru-RU" sz="2200" dirty="0" smtClean="0">
                <a:solidFill>
                  <a:srgbClr val="C00000"/>
                </a:solidFill>
              </a:rPr>
              <a:t>И не просил в награды ордена,</a:t>
            </a:r>
          </a:p>
          <a:p>
            <a:r>
              <a:rPr lang="ru-RU" sz="2200" dirty="0" smtClean="0">
                <a:solidFill>
                  <a:srgbClr val="C00000"/>
                </a:solidFill>
              </a:rPr>
              <a:t>Просил лишь, чтоб в последний миг</a:t>
            </a:r>
          </a:p>
          <a:p>
            <a:r>
              <a:rPr lang="ru-RU" sz="2200" dirty="0" smtClean="0">
                <a:solidFill>
                  <a:srgbClr val="C00000"/>
                </a:solidFill>
              </a:rPr>
              <a:t>Над ним светила с неба Родина,</a:t>
            </a:r>
          </a:p>
          <a:p>
            <a:r>
              <a:rPr lang="ru-RU" sz="2200" dirty="0" smtClean="0">
                <a:solidFill>
                  <a:srgbClr val="C00000"/>
                </a:solidFill>
              </a:rPr>
              <a:t>Где слышен вольной птицы крик.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Picture 4" descr="P103004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6116" y="142852"/>
            <a:ext cx="5857884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Картинка 46 из 111000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0"/>
            <a:ext cx="2930793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Кубань, Кубань, степная дочь России!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Краса полей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цвету хлебов густых!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мою судьбу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светло и негасимо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Идешь в венке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колосьев золотых!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Цвети, Кубань, от края и до края!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далёких лет ты в сердце у меня.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Казачья песня, слава трудовая,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Кубань, Кубань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бескрайняя моя!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Шумят, шумят желтеющие нивы,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Красою сердце веселя.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Родимый край,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Ты -  край судьбы счастливой,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Земля отцов – моя земля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2Квартет-quotПремьерquot-ГПономаренко-quotТополяquot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24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mute="1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1792 год Екатерина</a:t>
            </a:r>
            <a:r>
              <a:rPr lang="en-US" sz="3200" dirty="0" smtClean="0"/>
              <a:t> II </a:t>
            </a:r>
            <a:r>
              <a:rPr lang="ru-RU" sz="3200" dirty="0" smtClean="0"/>
              <a:t>даровала правобережные земли Кубани казакам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5" descr="7060269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62109" y="2174875"/>
            <a:ext cx="3030370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87E445FC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6186" y="2174875"/>
            <a:ext cx="3039452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5500702"/>
            <a:ext cx="8072494" cy="114300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13 сентября 1937г. Центральный  Исполнительный Комитет СССР утвердил постановление ВЦИК РСФСР о разделении Азово-Черноморского края на Краснодарский край и Ростовскую область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5" name="Picture 2" descr="C:\Documents and Settings\Admin\Мои документы\Мои рисунки\ce2ecc72669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214290"/>
            <a:ext cx="8072494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786322"/>
            <a:ext cx="9144000" cy="207167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</a:p>
          <a:p>
            <a:pPr algn="ctr"/>
            <a:r>
              <a:rPr lang="ru-RU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1937 год </a:t>
            </a:r>
          </a:p>
          <a:p>
            <a:pPr algn="ctr"/>
            <a:r>
              <a:rPr lang="ru-RU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день образования Краснодарского края,</a:t>
            </a:r>
          </a:p>
          <a:p>
            <a:pPr algn="ctr"/>
            <a:r>
              <a:rPr lang="ru-RU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краевой центр - </a:t>
            </a:r>
          </a:p>
          <a:p>
            <a:pPr algn="ctr"/>
            <a:r>
              <a:rPr lang="ru-RU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Краснодар.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/>
          </p:cNvPicPr>
          <p:nvPr>
            <p:ph type="pic" idx="1"/>
          </p:nvPr>
        </p:nvPicPr>
        <p:blipFill>
          <a:blip r:embed="rId2" cstate="screen"/>
          <a:srcRect l="4180" r="4180"/>
          <a:stretch>
            <a:fillRect/>
          </a:stretch>
        </p:blipFill>
        <p:spPr bwMode="auto">
          <a:xfrm>
            <a:off x="0" y="0"/>
            <a:ext cx="9144000" cy="46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Современное административное устройство Краснодарского края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1643051"/>
            <a:ext cx="9144000" cy="5214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Кубань сегодня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Картинка 1 из 7850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571612"/>
            <a:ext cx="318610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Картинка 2 из 826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28860" y="2857496"/>
            <a:ext cx="3286147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Картинка 28 из 8265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034" y="4500570"/>
            <a:ext cx="307660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Картинка 8 из 10085">
            <a:hlinkClick r:id="rId8"/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214942" y="1500174"/>
            <a:ext cx="3571900" cy="2214578"/>
          </a:xfrm>
          <a:prstGeom prst="roundRect">
            <a:avLst/>
          </a:prstGeom>
          <a:noFill/>
        </p:spPr>
      </p:pic>
      <p:pic>
        <p:nvPicPr>
          <p:cNvPr id="11" name="Picture 6" descr="Картинка 123 из 4786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429256" y="4214818"/>
            <a:ext cx="314325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Картинка 28 из 1196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2428860" y="2857496"/>
            <a:ext cx="3357563" cy="1928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2857488" y="3143248"/>
            <a:ext cx="2571768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Олимпиада    2014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72133" y="1785927"/>
            <a:ext cx="2571768" cy="6463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Развитая транспортная сеть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4348" y="1643050"/>
            <a:ext cx="2000264" cy="6771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Перспективная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промышленность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6" name="Picture 2" descr="C:\Documents and Settings\Admin\Мои документы\Мои рисунки\medium_selhoz-turkey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285720" y="4214818"/>
            <a:ext cx="3286148" cy="2214578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357158" y="5715016"/>
            <a:ext cx="2571768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Благоприятные условия для сельского хозяйства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572132" y="5824314"/>
            <a:ext cx="285752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Высокий уровень туризма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631</Words>
  <Application>Microsoft Office PowerPoint</Application>
  <PresentationFormat>Экран (4:3)</PresentationFormat>
  <Paragraphs>101</Paragraphs>
  <Slides>40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Слайд 1</vt:lpstr>
      <vt:lpstr>Слайд 2</vt:lpstr>
      <vt:lpstr>Слайд 3</vt:lpstr>
      <vt:lpstr>Слайд 4</vt:lpstr>
      <vt:lpstr>1792 год Екатерина II даровала правобережные земли Кубани казакам </vt:lpstr>
      <vt:lpstr>Слайд 6</vt:lpstr>
      <vt:lpstr>Слайд 7</vt:lpstr>
      <vt:lpstr>Современное административное устройство Краснодарского края</vt:lpstr>
      <vt:lpstr>Кубань сегодня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Творческая работа выпускников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school23bel</cp:lastModifiedBy>
  <cp:revision>42</cp:revision>
  <dcterms:created xsi:type="dcterms:W3CDTF">2012-08-26T17:40:34Z</dcterms:created>
  <dcterms:modified xsi:type="dcterms:W3CDTF">2016-02-18T14:10:00Z</dcterms:modified>
</cp:coreProperties>
</file>